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7" r:id="rId3"/>
    <p:sldId id="259" r:id="rId4"/>
    <p:sldId id="268" r:id="rId5"/>
    <p:sldId id="262" r:id="rId6"/>
    <p:sldId id="270" r:id="rId7"/>
    <p:sldId id="272" r:id="rId8"/>
    <p:sldId id="271" r:id="rId9"/>
    <p:sldId id="269" r:id="rId10"/>
    <p:sldId id="264" r:id="rId11"/>
    <p:sldId id="256" r:id="rId12"/>
  </p:sldIdLst>
  <p:sldSz cx="9144000" cy="5148263"/>
  <p:notesSz cx="6858000" cy="9144000"/>
  <p:defaultTextStyle>
    <a:defPPr>
      <a:defRPr lang="en-US"/>
    </a:defPPr>
    <a:lvl1pPr marL="0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33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661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99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3323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165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984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831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6646" algn="l" defTabSz="40833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2F01D7-572E-D948-A34B-147F8D9850DF}">
          <p14:sldIdLst>
            <p14:sldId id="258"/>
            <p14:sldId id="257"/>
            <p14:sldId id="259"/>
            <p14:sldId id="268"/>
            <p14:sldId id="262"/>
            <p14:sldId id="270"/>
            <p14:sldId id="272"/>
            <p14:sldId id="271"/>
            <p14:sldId id="269"/>
            <p14:sldId id="264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74434"/>
  </p:normalViewPr>
  <p:slideViewPr>
    <p:cSldViewPr snapToGrid="0" snapToObjects="1">
      <p:cViewPr varScale="1">
        <p:scale>
          <a:sx n="128" d="100"/>
          <a:sy n="128" d="100"/>
        </p:scale>
        <p:origin x="2008" y="160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40D11C-7EBD-C242-A9AB-99225391D8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4E93E-C08E-7B41-9154-82E4022BE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C575-6F37-8E42-8DF2-500D05A4B680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95ECA-92B5-6E41-864B-9C8424BD07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80C9D-E099-074D-8024-5478DE8DCE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E371E-5ACD-C547-B462-622A34C21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90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31FD4-7C7C-1D4C-B75C-243FB7D72C6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Quarter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12FD3-4A02-7744-BC1B-3FBA7DCA6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49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6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</a:t>
            </a:r>
            <a:r>
              <a:rPr lang="en-US" baseline="0" dirty="0"/>
              <a:t> take these in turn (but backwards)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8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Peyer’s Patches are clusters of lymphoid</a:t>
            </a:r>
            <a:r>
              <a:rPr lang="en-US" baseline="0" dirty="0"/>
              <a:t> cells which are an essential part of the immune system</a:t>
            </a:r>
            <a:endParaRPr lang="en-US" dirty="0"/>
          </a:p>
          <a:p>
            <a:r>
              <a:rPr lang="en-US" dirty="0"/>
              <a:t>12h before birth, until about 48</a:t>
            </a:r>
            <a:r>
              <a:rPr lang="en-US" baseline="0" dirty="0"/>
              <a:t> after..? </a:t>
            </a:r>
            <a:r>
              <a:rPr lang="mr-IN" baseline="0" dirty="0"/>
              <a:t>–</a:t>
            </a:r>
            <a:r>
              <a:rPr lang="en-US" baseline="0" dirty="0"/>
              <a:t> is this 100% correct?</a:t>
            </a:r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PPSim is an existing simulation that was created to explore the development of clusters of lymphoid cells in the </a:t>
            </a:r>
            <a:r>
              <a:rPr lang="en-US" i="0" dirty="0"/>
              <a:t>gut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That’s the background, but..</a:t>
            </a:r>
          </a:p>
          <a:p>
            <a:r>
              <a:rPr lang="en-US" b="1" u="sng" dirty="0"/>
              <a:t>If w</a:t>
            </a:r>
            <a:r>
              <a:rPr lang="en-US" b="1" u="sng" baseline="0" dirty="0"/>
              <a:t>e add some abstraction into the mix (every programmer’s dream):</a:t>
            </a:r>
            <a:endParaRPr lang="en-US" b="1" u="none" baseline="0" dirty="0"/>
          </a:p>
          <a:p>
            <a:r>
              <a:rPr lang="en-US" b="0" i="0" u="none" baseline="0" dirty="0"/>
              <a:t>At the top level, it’s work on a simulation of Peyer’s Patch’s that helps further biological understanding</a:t>
            </a:r>
          </a:p>
          <a:p>
            <a:r>
              <a:rPr lang="en-US" b="0" i="0" u="none" baseline="0" dirty="0"/>
              <a:t>As a computer science project, it’s an Agent Based Modelling implementation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i="0" u="none" baseline="0" dirty="0"/>
              <a:t>This simulation already exists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i="0" u="none" baseline="0" dirty="0"/>
              <a:t>For statistical tests and full analysis, the simulation takes around 3 month to run</a:t>
            </a:r>
          </a:p>
          <a:p>
            <a:endParaRPr lang="en-GB" b="0" i="0" u="none" baseline="0" dirty="0"/>
          </a:p>
          <a:p>
            <a:r>
              <a:rPr lang="en-GB" b="0" i="0" u="none" baseline="0" dirty="0"/>
              <a:t>ABM lends itself well to parallelism because each agent can run separately apart from interaction</a:t>
            </a:r>
          </a:p>
          <a:p>
            <a:endParaRPr lang="en-US" b="0" i="0" u="none" baseline="0" dirty="0"/>
          </a:p>
          <a:p>
            <a:r>
              <a:rPr lang="en-US" b="0" i="0" u="none" baseline="0" dirty="0"/>
              <a:t>So for me in particular, it’s primarily a parallel programming task, as I’ve been given an (all-but) correct platform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Aiming to build up</a:t>
            </a:r>
            <a:r>
              <a:rPr lang="en-US" baseline="0" dirty="0"/>
              <a:t> a justification for any 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baseline="0" dirty="0"/>
              <a:t>PPSIM works already!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="0" i="0" baseline="0" dirty="0"/>
              <a:t>Want to be able to work towards generalising any optimisations and cell interactions that might be useful for other models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i="0" baseline="0" dirty="0"/>
              <a:t>I</a:t>
            </a:r>
            <a:r>
              <a:rPr lang="en-US" b="0" i="0" baseline="0" dirty="0" err="1"/>
              <a:t>ncreasingly</a:t>
            </a:r>
            <a:r>
              <a:rPr lang="en-US" b="0" i="0" baseline="0" dirty="0"/>
              <a:t> popular for many forms of work, including genome modelling, and cell dynamics which is the focus here</a:t>
            </a:r>
            <a:endParaRPr lang="en-GB" b="0" i="0" baseline="0" dirty="0"/>
          </a:p>
          <a:p>
            <a:pPr marL="171450" indent="-171450">
              <a:buFont typeface="Arial" charset="0"/>
              <a:buChar char="•"/>
            </a:pPr>
            <a:endParaRPr lang="en-GB" b="0" i="0" baseline="0" dirty="0"/>
          </a:p>
          <a:p>
            <a:pPr marL="171450" indent="-171450">
              <a:buFont typeface="Arial" charset="0"/>
              <a:buChar char="•"/>
            </a:pPr>
            <a:endParaRPr lang="en-US" b="0" i="0" baseline="0" dirty="0"/>
          </a:p>
          <a:p>
            <a:r>
              <a:rPr lang="en-GB" dirty="0"/>
              <a:t>Talk about original project brief</a:t>
            </a:r>
          </a:p>
          <a:p>
            <a:pPr lvl="1"/>
            <a:r>
              <a:rPr lang="en-GB" dirty="0"/>
              <a:t>What has </a:t>
            </a:r>
            <a:r>
              <a:rPr lang="en-GB" b="1" dirty="0"/>
              <a:t>changed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What </a:t>
            </a:r>
            <a:r>
              <a:rPr lang="en-GB" b="1" dirty="0"/>
              <a:t>hasn’t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3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 great ways of parallelism on a single PC</a:t>
            </a:r>
            <a:endParaRPr lang="en-US" dirty="0"/>
          </a:p>
          <a:p>
            <a:endParaRPr lang="en-US" dirty="0"/>
          </a:p>
          <a:p>
            <a:r>
              <a:rPr lang="en-US" dirty="0"/>
              <a:t>Central Processing Unit</a:t>
            </a:r>
          </a:p>
          <a:p>
            <a:r>
              <a:rPr lang="en-GB" dirty="0"/>
              <a:t>	</a:t>
            </a:r>
            <a:r>
              <a:rPr lang="en-US" dirty="0"/>
              <a:t>Every PC has them</a:t>
            </a:r>
          </a:p>
          <a:p>
            <a:r>
              <a:rPr lang="en-GB" dirty="0"/>
              <a:t>	</a:t>
            </a:r>
            <a:r>
              <a:rPr lang="en-US" dirty="0"/>
              <a:t>Easy to </a:t>
            </a:r>
            <a:r>
              <a:rPr lang="en-US" dirty="0" err="1"/>
              <a:t>parallelise</a:t>
            </a:r>
            <a:r>
              <a:rPr lang="en-US" dirty="0"/>
              <a:t>, just perform different runs in parallel for statistical analysis</a:t>
            </a:r>
          </a:p>
          <a:p>
            <a:r>
              <a:rPr lang="en-GB" dirty="0"/>
              <a:t>	But not as fast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Graphics Processing Unit</a:t>
            </a:r>
          </a:p>
          <a:p>
            <a:r>
              <a:rPr lang="en-GB" dirty="0"/>
              <a:t>	Significantly faster for basic tasks- number crunching</a:t>
            </a:r>
          </a:p>
          <a:p>
            <a:r>
              <a:rPr lang="en-GB" dirty="0"/>
              <a:t>	But each agent is performing similar actions in each turn..!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difficulty accessing hardware:</a:t>
            </a:r>
          </a:p>
          <a:p>
            <a:pPr marL="171450" lvl="0" indent="-171450">
              <a:buFont typeface="Arial" charset="0"/>
              <a:buChar char="•"/>
            </a:pPr>
            <a:endParaRPr lang="en-GB" i="1" baseline="0" dirty="0"/>
          </a:p>
          <a:p>
            <a:pPr marL="171450" lvl="0" indent="-171450">
              <a:buFont typeface="Arial" charset="0"/>
              <a:buChar char="•"/>
            </a:pPr>
            <a:r>
              <a:rPr lang="en-GB" i="1" baseline="0" dirty="0"/>
              <a:t>Compare solutions: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GB" i="1" baseline="0" dirty="0"/>
              <a:t>CPU </a:t>
            </a:r>
            <a:r>
              <a:rPr lang="en-GB" i="1" baseline="0"/>
              <a:t>vs GPU</a:t>
            </a:r>
            <a:endParaRPr lang="en-GB" i="1" baseline="0" dirty="0"/>
          </a:p>
          <a:p>
            <a:pPr marL="1085850" lvl="2" indent="-171450">
              <a:buFont typeface="Arial" charset="0"/>
              <a:buChar char="•"/>
            </a:pPr>
            <a:r>
              <a:rPr lang="en-US" i="1" dirty="0"/>
              <a:t>YARCC access</a:t>
            </a:r>
            <a:r>
              <a:rPr lang="en-US" i="1" baseline="0" dirty="0"/>
              <a:t> +</a:t>
            </a:r>
            <a:r>
              <a:rPr lang="en-US" i="1" dirty="0"/>
              <a:t> training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i="1" dirty="0"/>
              <a:t>Not ideal for development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i="1" dirty="0"/>
              <a:t>Development</a:t>
            </a:r>
            <a:r>
              <a:rPr lang="en-US" i="1" baseline="0" dirty="0"/>
              <a:t> PC coming soon</a:t>
            </a:r>
            <a:endParaRPr lang="en-GB" i="1" baseline="0" dirty="0"/>
          </a:p>
          <a:p>
            <a:pPr marL="1085850" lvl="2" indent="-171450">
              <a:buFont typeface="Arial" charset="0"/>
              <a:buChar char="•"/>
            </a:pPr>
            <a:endParaRPr lang="en-GB" i="1" baseline="0" dirty="0"/>
          </a:p>
          <a:p>
            <a:pPr marL="628650" lvl="1" indent="-171450">
              <a:buFont typeface="Arial" charset="0"/>
              <a:buChar char="•"/>
            </a:pPr>
            <a:r>
              <a:rPr lang="en-GB" i="1" baseline="0" dirty="0"/>
              <a:t>OpenCL vs CUDA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GB" i="1" baseline="0" dirty="0"/>
              <a:t>OpenCL runs on GPUs from multiple vendors but must be tailored to each piece of hardware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GB" i="1" baseline="0" dirty="0"/>
              <a:t>Limited literature comparison but general consensus: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GB" i="1" baseline="0" dirty="0"/>
              <a:t>Better library support (CUDA)</a:t>
            </a:r>
          </a:p>
          <a:p>
            <a:pPr marL="2000250" lvl="4" indent="-171450">
              <a:buFont typeface="Arial" charset="0"/>
              <a:buChar char="•"/>
            </a:pPr>
            <a:r>
              <a:rPr lang="en-GB" i="1" baseline="0" dirty="0" err="1"/>
              <a:t>CuRand</a:t>
            </a:r>
            <a:r>
              <a:rPr lang="en-GB" i="1" baseline="0" dirty="0"/>
              <a:t> – parallel random number generator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GB" i="1" baseline="0" dirty="0"/>
              <a:t>Easier to setup (CUDA)</a:t>
            </a:r>
          </a:p>
          <a:p>
            <a:pPr marL="1085850" lvl="2" indent="-171450">
              <a:buFont typeface="Arial" charset="0"/>
              <a:buChar char="•"/>
            </a:pPr>
            <a:endParaRPr lang="en-GB" i="1" baseline="0" dirty="0"/>
          </a:p>
          <a:p>
            <a:pPr marL="628650" lvl="1" indent="-171450">
              <a:buFont typeface="Arial" charset="0"/>
              <a:buChar char="•"/>
            </a:pPr>
            <a:r>
              <a:rPr lang="en-GB" i="1" baseline="0" dirty="0"/>
              <a:t>CUDA vs </a:t>
            </a:r>
            <a:r>
              <a:rPr lang="en-GB" i="1" baseline="0" dirty="0" err="1"/>
              <a:t>FlameGPU</a:t>
            </a:r>
            <a:endParaRPr lang="en-GB" i="1" baseline="0" dirty="0"/>
          </a:p>
          <a:p>
            <a:pPr marL="1085850" lvl="2" indent="-171450">
              <a:buFont typeface="Arial" charset="0"/>
              <a:buChar char="•"/>
            </a:pPr>
            <a:r>
              <a:rPr lang="en-GB" i="1" baseline="0" dirty="0" err="1"/>
              <a:t>FlameGPU</a:t>
            </a:r>
            <a:r>
              <a:rPr lang="en-GB" i="1" baseline="0" dirty="0"/>
              <a:t> uses X-Machines, similar to an FSA but with memory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GB" i="1" baseline="0" dirty="0"/>
              <a:t>CUDA is obviously going to be the fastest as its developed for controlling the hardware directly with no abstraction</a:t>
            </a:r>
          </a:p>
          <a:p>
            <a:pPr marL="1085850" lvl="2" indent="-171450">
              <a:buFont typeface="Arial" charset="0"/>
              <a:buChar char="•"/>
            </a:pPr>
            <a:endParaRPr lang="en-GB" i="1" baseline="0" dirty="0"/>
          </a:p>
          <a:p>
            <a:pPr marL="1085850" lvl="2" indent="-171450">
              <a:buFont typeface="Arial" charset="0"/>
              <a:buChar char="•"/>
            </a:pPr>
            <a:r>
              <a:rPr lang="en-GB" i="1" baseline="0" dirty="0"/>
              <a:t>BUT FINDINGS MUST BE GENERALISABLE- we don’t NEED this particular simulation to run faster but general findings will be useful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GB" i="1" baseline="0" dirty="0"/>
              <a:t>Custom code will likely be more tailored to the specific solution!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</a:t>
            </a:r>
            <a:r>
              <a:rPr lang="en-US" baseline="0" dirty="0"/>
              <a:t> to compare to original SIM to calculate significance of any performance improvements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FLAME GPU</a:t>
            </a:r>
            <a:r>
              <a:rPr lang="en-US" baseline="0" dirty="0"/>
              <a:t> is notoriously complicated to get to grips with and this has been a struggle.</a:t>
            </a:r>
          </a:p>
          <a:p>
            <a:r>
              <a:rPr lang="en-US" i="0" dirty="0"/>
              <a:t>A lot of powerful tools are</a:t>
            </a:r>
            <a:r>
              <a:rPr lang="en-US" i="0" baseline="0" dirty="0"/>
              <a:t>, by definition, complicated as they offer plenty of features.</a:t>
            </a:r>
          </a:p>
          <a:p>
            <a:r>
              <a:rPr lang="en-US" i="0" baseline="0" dirty="0"/>
              <a:t>I believe the next step for FLAME is to provide to tool to allow non-technical/biological users to access power through some form of FLEXIBLE MODELLING tool- R. PAIGE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6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Faster and easier simulations is the end goal</a:t>
            </a:r>
          </a:p>
          <a:p>
            <a:endParaRPr lang="en-US" dirty="0"/>
          </a:p>
          <a:p>
            <a:r>
              <a:rPr lang="en-US" dirty="0"/>
              <a:t>Obviously there’s a lot of scope within biology for simulations to help with testing.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Ideally want to make simulations far faster and easier than animal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Clearly more ethical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far it’s been used to gain a greater understanding of Peyer’s Patch formation.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Further understanding means we could trigger a faster immune response to pathogens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Impact of work has gone to three pharmaceutical firms and one cosmetic firm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12FD3-4A02-7744-BC1B-3FBA7DCA6F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195447"/>
            <a:ext cx="8229600" cy="928849"/>
          </a:xfrm>
        </p:spPr>
        <p:txBody>
          <a:bodyPr>
            <a:spAutoFit/>
          </a:bodyPr>
          <a:lstStyle>
            <a:lvl1pPr>
              <a:defRPr sz="5500" baseline="0"/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8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318889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and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1973413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1060888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425748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atermar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252986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700782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1082600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831952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FFFFFF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>
                <a:solidFill>
                  <a:srgbClr val="FFFFFF"/>
                </a:solidFill>
              </a:defRPr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28667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8263"/>
          </a:xfrm>
        </p:spPr>
        <p:txBody>
          <a:bodyPr anchor="ctr"/>
          <a:lstStyle>
            <a:lvl1pPr marL="0" marR="0" indent="0" algn="ctr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/>
              <a:t>Drag image 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9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and 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544128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69766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456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1009381"/>
          </a:xfrm>
        </p:spPr>
        <p:txBody>
          <a:bodyPr/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1460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mark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</p:spTree>
    <p:extLst>
      <p:ext uri="{BB962C8B-B14F-4D97-AF65-F5344CB8AC3E}">
        <p14:creationId xmlns:p14="http://schemas.microsoft.com/office/powerpoint/2010/main" val="388873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sp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1009381"/>
          </a:xfrm>
        </p:spPr>
        <p:txBody>
          <a:bodyPr/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34935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388843"/>
            <a:ext cx="3057841" cy="3316299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2386977"/>
            <a:ext cx="4887120" cy="390240"/>
          </a:xfrm>
        </p:spPr>
        <p:txBody>
          <a:bodyPr>
            <a:spAutoFit/>
          </a:bodyPr>
          <a:lstStyle>
            <a:lvl1pPr>
              <a:defRPr sz="2000" cap="none" baseline="0"/>
            </a:lvl1pPr>
            <a:lvl2pPr marL="408331" indent="0">
              <a:buNone/>
              <a:defRPr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2751046"/>
            <a:ext cx="4887120" cy="1091971"/>
          </a:xfrm>
        </p:spPr>
        <p:txBody>
          <a:bodyPr>
            <a:spAutoFit/>
          </a:bodyPr>
          <a:lstStyle>
            <a:lvl1pPr marL="0" indent="-266859">
              <a:buSzPct val="80000"/>
              <a:buFont typeface="Wingdings" charset="2"/>
              <a:buChar char="§"/>
              <a:defRPr sz="2000" cap="none"/>
            </a:lvl1pPr>
            <a:lvl2pPr>
              <a:defRPr sz="2000"/>
            </a:lvl2pPr>
            <a:lvl3pPr>
              <a:defRPr sz="1800" baseline="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GB" dirty="0"/>
              <a:t>Sub bullet</a:t>
            </a:r>
          </a:p>
          <a:p>
            <a:pPr lvl="2"/>
            <a:r>
              <a:rPr lang="en-GB" dirty="0"/>
              <a:t>Sub sub bullet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44910"/>
            <a:ext cx="4887260" cy="667239"/>
          </a:xfrm>
        </p:spPr>
        <p:txBody>
          <a:bodyPr>
            <a:spAutoFit/>
          </a:bodyPr>
          <a:lstStyle>
            <a:lvl1pPr>
              <a:defRPr sz="38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967890"/>
            <a:ext cx="4887260" cy="467184"/>
          </a:xfrm>
        </p:spPr>
        <p:txBody>
          <a:bodyPr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>
                <a:solidFill>
                  <a:srgbClr val="25303B"/>
                </a:solidFill>
              </a:defRPr>
            </a:lvl1pPr>
            <a:lvl2pPr marL="408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6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4653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709081"/>
            <a:ext cx="8229600" cy="858044"/>
          </a:xfr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3" y="2470263"/>
            <a:ext cx="4778117" cy="1009381"/>
          </a:xfrm>
        </p:spPr>
        <p:txBody>
          <a:bodyPr/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79986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709081"/>
            <a:ext cx="8229600" cy="858044"/>
          </a:xfrm>
          <a:prstGeom prst="rect">
            <a:avLst/>
          </a:prstGeom>
        </p:spPr>
        <p:txBody>
          <a:bodyPr vert="horz" lIns="81666" tIns="40833" rIns="81666" bIns="40833" rtlCol="0" anchor="ctr">
            <a:spAutoFit/>
          </a:bodyPr>
          <a:lstStyle/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2668450"/>
            <a:ext cx="8229600" cy="544128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</p:spTree>
    <p:extLst>
      <p:ext uri="{BB962C8B-B14F-4D97-AF65-F5344CB8AC3E}">
        <p14:creationId xmlns:p14="http://schemas.microsoft.com/office/powerpoint/2010/main" val="261989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49" r:id="rId4"/>
    <p:sldLayoutId id="2147483662" r:id="rId5"/>
    <p:sldLayoutId id="2147483661" r:id="rId6"/>
    <p:sldLayoutId id="2147483664" r:id="rId7"/>
    <p:sldLayoutId id="2147483663" r:id="rId8"/>
    <p:sldLayoutId id="2147483666" r:id="rId9"/>
    <p:sldLayoutId id="2147483665" r:id="rId10"/>
    <p:sldLayoutId id="2147483667" r:id="rId11"/>
    <p:sldLayoutId id="2147483668" r:id="rId12"/>
    <p:sldLayoutId id="2147483672" r:id="rId13"/>
    <p:sldLayoutId id="2147483670" r:id="rId14"/>
    <p:sldLayoutId id="2147483673" r:id="rId15"/>
    <p:sldLayoutId id="2147483671" r:id="rId16"/>
    <p:sldLayoutId id="2147483674" r:id="rId17"/>
    <p:sldLayoutId id="2147483669" r:id="rId18"/>
  </p:sldLayoutIdLst>
  <p:txStyles>
    <p:titleStyle>
      <a:lvl1pPr algn="l" defTabSz="408331" rtl="0" eaLnBrk="1" latinLnBrk="0" hangingPunct="1">
        <a:spcBef>
          <a:spcPct val="0"/>
        </a:spcBef>
        <a:buNone/>
        <a:defRPr sz="4900" b="1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0" indent="0" algn="l" defTabSz="408331" rtl="0" eaLnBrk="1" latinLnBrk="0" hangingPunct="1">
        <a:spcBef>
          <a:spcPct val="20000"/>
        </a:spcBef>
        <a:buFont typeface="Arial"/>
        <a:buNone/>
        <a:defRPr sz="3000" kern="1200" cap="all" baseline="0">
          <a:solidFill>
            <a:srgbClr val="25303B"/>
          </a:solidFill>
          <a:latin typeface="+mn-lt"/>
          <a:ea typeface="+mn-ea"/>
          <a:cs typeface="+mn-cs"/>
        </a:defRPr>
      </a:lvl1pPr>
      <a:lvl2pPr marL="663538" indent="-255207" algn="l" defTabSz="408331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827" indent="-204166" algn="l" defTabSz="40833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9158" indent="-204166" algn="l" defTabSz="408331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7489" indent="-204166" algn="l" defTabSz="408331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819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4150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2481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70812" indent="-204166" algn="l" defTabSz="40833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33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661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99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3323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165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984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831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6646" algn="l" defTabSz="408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5320" y="349230"/>
            <a:ext cx="4887260" cy="667239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2531" y="1016469"/>
            <a:ext cx="4887120" cy="4329780"/>
          </a:xfrm>
        </p:spPr>
        <p:txBody>
          <a:bodyPr/>
          <a:lstStyle/>
          <a:p>
            <a:r>
              <a:rPr lang="en-US" dirty="0"/>
              <a:t>What is an individual project?</a:t>
            </a:r>
          </a:p>
          <a:p>
            <a:r>
              <a:rPr lang="en-US" dirty="0"/>
              <a:t>What academic support are you given?</a:t>
            </a:r>
          </a:p>
          <a:p>
            <a:r>
              <a:rPr lang="en-US" dirty="0"/>
              <a:t>How did you decide on a project?</a:t>
            </a:r>
          </a:p>
          <a:p>
            <a:r>
              <a:rPr lang="en-US" dirty="0"/>
              <a:t>What is your project about?</a:t>
            </a:r>
          </a:p>
          <a:p>
            <a:r>
              <a:rPr lang="en-US" dirty="0"/>
              <a:t>What do you hope to achieve by the end?</a:t>
            </a:r>
          </a:p>
          <a:p>
            <a:r>
              <a:rPr lang="en-US" dirty="0"/>
              <a:t>Are there particular modules that have fed into your project?</a:t>
            </a:r>
          </a:p>
          <a:p>
            <a:r>
              <a:rPr lang="en-US" dirty="0"/>
              <a:t>How is it currently progressing?</a:t>
            </a:r>
          </a:p>
          <a:p>
            <a:r>
              <a:rPr lang="en-US" dirty="0"/>
              <a:t>What challenges are you facing?</a:t>
            </a:r>
          </a:p>
          <a:p>
            <a:r>
              <a:rPr lang="en-US" dirty="0"/>
              <a:t>What do you have to produce by the end?</a:t>
            </a:r>
          </a:p>
          <a:p>
            <a:r>
              <a:rPr lang="en-US" dirty="0"/>
              <a:t>If successful what impact could your project have?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660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2236899"/>
          </a:xfrm>
        </p:spPr>
        <p:txBody>
          <a:bodyPr/>
          <a:lstStyle/>
          <a:p>
            <a:r>
              <a:rPr lang="en-US" dirty="0"/>
              <a:t>Generally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2.5bn</a:t>
            </a:r>
            <a:r>
              <a:rPr lang="en-US" dirty="0"/>
              <a:t> R&amp;D cost per drug</a:t>
            </a:r>
          </a:p>
          <a:p>
            <a:pPr lvl="1"/>
            <a:r>
              <a:rPr lang="en-US" dirty="0"/>
              <a:t>Reduction in Animal Testing</a:t>
            </a:r>
          </a:p>
          <a:p>
            <a:r>
              <a:rPr lang="en-US" dirty="0"/>
              <a:t>PPSIM so far</a:t>
            </a:r>
          </a:p>
          <a:p>
            <a:pPr lvl="1"/>
            <a:r>
              <a:rPr lang="en-US" dirty="0"/>
              <a:t>New knowledge of the immune system</a:t>
            </a:r>
          </a:p>
          <a:p>
            <a:pPr lvl="1"/>
            <a:r>
              <a:rPr lang="en-US" dirty="0"/>
              <a:t>Worked with labs to prove this in Vitro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080339-7AA7-F342-BCC9-613935C82A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3177" t="1" r="1718" b="16422"/>
          <a:stretch/>
        </p:blipFill>
        <p:spPr>
          <a:xfrm>
            <a:off x="5205797" y="1344910"/>
            <a:ext cx="2852313" cy="1670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9F883-2417-934D-A4A6-A603262B2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5" r="7032"/>
          <a:stretch/>
        </p:blipFill>
        <p:spPr>
          <a:xfrm>
            <a:off x="5916997" y="2503149"/>
            <a:ext cx="2852313" cy="1670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85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6865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Year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PCSW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0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98880" y="1730990"/>
            <a:ext cx="6705600" cy="19164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Parallel Programming Tools for Exploring Immune System Development</a:t>
            </a:r>
          </a:p>
        </p:txBody>
      </p:sp>
    </p:spTree>
    <p:extLst>
      <p:ext uri="{BB962C8B-B14F-4D97-AF65-F5344CB8AC3E}">
        <p14:creationId xmlns:p14="http://schemas.microsoft.com/office/powerpoint/2010/main" val="72829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GB" dirty="0"/>
              <a:t>Background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E999A-5B58-3447-8CFD-4C1BCA3E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9"/>
          <a:stretch/>
        </p:blipFill>
        <p:spPr>
          <a:xfrm>
            <a:off x="5317660" y="1009087"/>
            <a:ext cx="3536762" cy="1892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EAE60-D600-3747-894C-BBF1E293C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24" r="509"/>
          <a:stretch/>
        </p:blipFill>
        <p:spPr>
          <a:xfrm>
            <a:off x="6252481" y="3037839"/>
            <a:ext cx="1801139" cy="18569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1128904"/>
          </a:xfrm>
        </p:spPr>
        <p:txBody>
          <a:bodyPr/>
          <a:lstStyle/>
          <a:p>
            <a:r>
              <a:rPr lang="en-GB" dirty="0"/>
              <a:t>Peyer’s Patches develop in the gut</a:t>
            </a:r>
          </a:p>
          <a:p>
            <a:endParaRPr lang="en-GB" dirty="0"/>
          </a:p>
          <a:p>
            <a:r>
              <a:rPr lang="en-GB" dirty="0"/>
              <a:t>An existing simulation models this</a:t>
            </a:r>
          </a:p>
        </p:txBody>
      </p:sp>
    </p:spTree>
    <p:extLst>
      <p:ext uri="{BB962C8B-B14F-4D97-AF65-F5344CB8AC3E}">
        <p14:creationId xmlns:p14="http://schemas.microsoft.com/office/powerpoint/2010/main" val="347456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What is it about?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87120" cy="1498236"/>
          </a:xfrm>
        </p:spPr>
        <p:txBody>
          <a:bodyPr/>
          <a:lstStyle/>
          <a:p>
            <a:pPr marL="190341" indent="-457200">
              <a:buFont typeface="+mj-lt"/>
              <a:buAutoNum type="arabicPeriod"/>
            </a:pPr>
            <a:r>
              <a:rPr lang="en-US" dirty="0"/>
              <a:t>Peyer’s Patch SIM</a:t>
            </a:r>
          </a:p>
          <a:p>
            <a:pPr marL="190341" indent="-457200">
              <a:buFont typeface="+mj-lt"/>
              <a:buAutoNum type="arabicPeriod"/>
            </a:pPr>
            <a:r>
              <a:rPr lang="en-US" dirty="0"/>
              <a:t>Agent Based Modelling</a:t>
            </a:r>
          </a:p>
          <a:p>
            <a:pPr marL="190341" indent="-457200">
              <a:buFont typeface="+mj-lt"/>
              <a:buAutoNum type="arabicPeriod"/>
            </a:pPr>
            <a:r>
              <a:rPr lang="en-US" dirty="0"/>
              <a:t>Parallel Programming Task</a:t>
            </a:r>
          </a:p>
          <a:p>
            <a:pPr marL="19034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EAE60-D600-3747-894C-BBF1E293C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24" r="509"/>
          <a:stretch/>
        </p:blipFill>
        <p:spPr>
          <a:xfrm>
            <a:off x="6252481" y="3037839"/>
            <a:ext cx="1801139" cy="1856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8E999A-5B58-3447-8CFD-4C1BCA3E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9"/>
          <a:stretch/>
        </p:blipFill>
        <p:spPr>
          <a:xfrm>
            <a:off x="5317660" y="1009087"/>
            <a:ext cx="3536762" cy="18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08552" cy="2975563"/>
          </a:xfrm>
        </p:spPr>
        <p:txBody>
          <a:bodyPr/>
          <a:lstStyle/>
          <a:p>
            <a:r>
              <a:rPr lang="en-US" dirty="0"/>
              <a:t>Research into Biological Modeling</a:t>
            </a:r>
          </a:p>
          <a:p>
            <a:pPr lvl="1"/>
            <a:r>
              <a:rPr lang="en-US" dirty="0"/>
              <a:t>Prevalence</a:t>
            </a:r>
          </a:p>
          <a:p>
            <a:pPr lvl="1"/>
            <a:r>
              <a:rPr lang="en-US" dirty="0"/>
              <a:t>YCIL Papers</a:t>
            </a:r>
          </a:p>
          <a:p>
            <a:pPr lvl="1"/>
            <a:r>
              <a:rPr lang="en-US" dirty="0"/>
              <a:t>Others…</a:t>
            </a:r>
          </a:p>
          <a:p>
            <a:r>
              <a:rPr lang="en-GB" dirty="0"/>
              <a:t>Research into Parallelism</a:t>
            </a:r>
          </a:p>
          <a:p>
            <a:pPr lvl="1"/>
            <a:r>
              <a:rPr lang="en-GB" dirty="0"/>
              <a:t>Previous York Projects</a:t>
            </a:r>
          </a:p>
          <a:p>
            <a:pPr lvl="1"/>
            <a:r>
              <a:rPr lang="en-GB" dirty="0"/>
              <a:t>Hardware Documentation</a:t>
            </a:r>
          </a:p>
          <a:p>
            <a:pPr lvl="1"/>
            <a:r>
              <a:rPr lang="en-GB" dirty="0"/>
              <a:t>Papers &amp; </a:t>
            </a:r>
            <a:r>
              <a:rPr lang="en-GB" dirty="0" err="1"/>
              <a:t>FlameGPU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C84E7-DA2E-AC45-861C-A24A8E94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34" y="1626500"/>
            <a:ext cx="3081519" cy="2061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622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5684520" cy="667239"/>
          </a:xfrm>
        </p:spPr>
        <p:txBody>
          <a:bodyPr anchor="t"/>
          <a:lstStyle/>
          <a:p>
            <a:r>
              <a:rPr lang="en-US" dirty="0"/>
              <a:t>Program Parallelisation</a:t>
            </a: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247557CA-1457-5D45-9213-BD077BBCB8AC}"/>
              </a:ext>
            </a:extLst>
          </p:cNvPr>
          <p:cNvSpPr txBox="1">
            <a:spLocks/>
          </p:cNvSpPr>
          <p:nvPr/>
        </p:nvSpPr>
        <p:spPr>
          <a:xfrm>
            <a:off x="685660" y="3810000"/>
            <a:ext cx="3826255" cy="47752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all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CPU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CD8E255-4547-A64E-A1C8-44CFA58EC388}"/>
              </a:ext>
            </a:extLst>
          </p:cNvPr>
          <p:cNvSpPr txBox="1">
            <a:spLocks/>
          </p:cNvSpPr>
          <p:nvPr/>
        </p:nvSpPr>
        <p:spPr>
          <a:xfrm>
            <a:off x="685800" y="4287520"/>
            <a:ext cx="3826116" cy="39024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1-8 Cores</a:t>
            </a:r>
          </a:p>
        </p:txBody>
      </p:sp>
      <p:sp>
        <p:nvSpPr>
          <p:cNvPr id="22" name="Subtitle 5">
            <a:extLst>
              <a:ext uri="{FF2B5EF4-FFF2-40B4-BE49-F238E27FC236}">
                <a16:creationId xmlns:a16="http://schemas.microsoft.com/office/drawing/2014/main" id="{446EFF52-1B95-8A41-8244-E0D21358F299}"/>
              </a:ext>
            </a:extLst>
          </p:cNvPr>
          <p:cNvSpPr txBox="1">
            <a:spLocks/>
          </p:cNvSpPr>
          <p:nvPr/>
        </p:nvSpPr>
        <p:spPr>
          <a:xfrm>
            <a:off x="4511915" y="3810000"/>
            <a:ext cx="3826255" cy="47752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marR="0" indent="0" algn="l" defTabSz="408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kern="1200" cap="all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6661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2499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33323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4165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49984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5831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66646" indent="0" algn="ctr" defTabSz="408331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GPU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03C7779-FD0B-BA4C-9F55-9946AC717F0D}"/>
              </a:ext>
            </a:extLst>
          </p:cNvPr>
          <p:cNvSpPr txBox="1">
            <a:spLocks/>
          </p:cNvSpPr>
          <p:nvPr/>
        </p:nvSpPr>
        <p:spPr>
          <a:xfrm>
            <a:off x="4512055" y="4287520"/>
            <a:ext cx="3826116" cy="390240"/>
          </a:xfrm>
          <a:prstGeom prst="rect">
            <a:avLst/>
          </a:prstGeom>
        </p:spPr>
        <p:txBody>
          <a:bodyPr vert="horz" lIns="81666" tIns="40833" rIns="81666" bIns="40833" rtlCol="0">
            <a:spAutoFit/>
          </a:bodyPr>
          <a:lstStyle>
            <a:lvl1pPr marL="0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408331" indent="0" algn="l" defTabSz="408331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2500+ Cores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638D21-9678-E049-8862-6FED8A6CF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22942" r="56398" b="34035"/>
          <a:stretch/>
        </p:blipFill>
        <p:spPr>
          <a:xfrm>
            <a:off x="1343258" y="1969053"/>
            <a:ext cx="2511057" cy="18840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4D1C0B-E394-F64A-A244-044F71C81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31" t="22954" r="1364" b="34023"/>
          <a:stretch/>
        </p:blipFill>
        <p:spPr>
          <a:xfrm>
            <a:off x="5169513" y="1969053"/>
            <a:ext cx="2511057" cy="18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808552" cy="1498236"/>
          </a:xfrm>
        </p:spPr>
        <p:txBody>
          <a:bodyPr/>
          <a:lstStyle/>
          <a:p>
            <a:r>
              <a:rPr lang="en-US" dirty="0"/>
              <a:t>Exploring Hardware</a:t>
            </a:r>
          </a:p>
          <a:p>
            <a:pPr lvl="1"/>
            <a:r>
              <a:rPr lang="en-US" dirty="0"/>
              <a:t>CPU vs GPU</a:t>
            </a:r>
          </a:p>
          <a:p>
            <a:pPr lvl="1"/>
            <a:r>
              <a:rPr lang="en-US" dirty="0"/>
              <a:t>OpenCL vs CUDA</a:t>
            </a:r>
          </a:p>
          <a:p>
            <a:pPr lvl="1"/>
            <a:r>
              <a:rPr lang="en-US" dirty="0"/>
              <a:t>Custom Code vs </a:t>
            </a:r>
            <a:r>
              <a:rPr lang="en-US" dirty="0" err="1"/>
              <a:t>FlameGPU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9303535-4ADF-094B-A6F3-0E0F5FC895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646" t="1325" r="13780" b="-1325"/>
          <a:stretch/>
        </p:blipFill>
        <p:spPr>
          <a:xfrm>
            <a:off x="5494492" y="1210818"/>
            <a:ext cx="3057841" cy="3316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68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73F0-9EF8-294D-A9CE-7A6995E9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4910"/>
            <a:ext cx="4887260" cy="667239"/>
          </a:xfrm>
        </p:spPr>
        <p:txBody>
          <a:bodyPr/>
          <a:lstStyle/>
          <a:p>
            <a:r>
              <a:rPr lang="en-US" dirty="0"/>
              <a:t>Ideal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308BF-99C0-4647-99A9-5ABE3A924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940" y="2012150"/>
            <a:ext cx="4989262" cy="759572"/>
          </a:xfrm>
        </p:spPr>
        <p:txBody>
          <a:bodyPr/>
          <a:lstStyle/>
          <a:p>
            <a:r>
              <a:rPr lang="en-GB" dirty="0"/>
              <a:t>Generalising findings to other models</a:t>
            </a:r>
          </a:p>
          <a:p>
            <a:r>
              <a:rPr lang="en-GB" dirty="0"/>
              <a:t>Build on FLAME GPU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A59DF-51B5-9C4F-B852-4F24BB279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8" r="22389"/>
          <a:stretch/>
        </p:blipFill>
        <p:spPr>
          <a:xfrm>
            <a:off x="5727935" y="1181150"/>
            <a:ext cx="2952374" cy="114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58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uoy-powerpoint-widescreen">
  <a:themeElements>
    <a:clrScheme name="University of York Colour Palette">
      <a:dk1>
        <a:srgbClr val="25303B"/>
      </a:dk1>
      <a:lt1>
        <a:srgbClr val="FFFFFF"/>
      </a:lt1>
      <a:dk2>
        <a:srgbClr val="E3E6E5"/>
      </a:dk2>
      <a:lt2>
        <a:srgbClr val="00627D"/>
      </a:lt2>
      <a:accent1>
        <a:srgbClr val="5AB031"/>
      </a:accent1>
      <a:accent2>
        <a:srgbClr val="9067A9"/>
      </a:accent2>
      <a:accent3>
        <a:srgbClr val="E2388C"/>
      </a:accent3>
      <a:accent4>
        <a:srgbClr val="E62A32"/>
      </a:accent4>
      <a:accent5>
        <a:srgbClr val="F18626"/>
      </a:accent5>
      <a:accent6>
        <a:srgbClr val="00ABAA"/>
      </a:accent6>
      <a:hlink>
        <a:srgbClr val="0096D6"/>
      </a:hlink>
      <a:folHlink>
        <a:srgbClr val="E238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755</Words>
  <Application>Microsoft Office PowerPoint</Application>
  <PresentationFormat>Custom</PresentationFormat>
  <Paragraphs>132</Paragraphs>
  <Slides>11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uoy-powerpoint-widescreen</vt:lpstr>
      <vt:lpstr>Contents</vt:lpstr>
      <vt:lpstr>Final Year Project</vt:lpstr>
      <vt:lpstr>Parallel Programming Tools for Exploring Immune System Development</vt:lpstr>
      <vt:lpstr>Background</vt:lpstr>
      <vt:lpstr>What is it about?</vt:lpstr>
      <vt:lpstr>Research</vt:lpstr>
      <vt:lpstr>Program Parallelisation</vt:lpstr>
      <vt:lpstr>Implementation</vt:lpstr>
      <vt:lpstr>Ideal Results</vt:lpstr>
      <vt:lpstr>Impact</vt:lpstr>
      <vt:lpstr>Any Questions?</vt:lpstr>
    </vt:vector>
  </TitlesOfParts>
  <Company>The 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Lock</dc:creator>
  <cp:lastModifiedBy>Oliver Binns</cp:lastModifiedBy>
  <cp:revision>85</cp:revision>
  <cp:lastPrinted>2018-01-26T00:38:10Z</cp:lastPrinted>
  <dcterms:created xsi:type="dcterms:W3CDTF">2016-10-03T14:02:25Z</dcterms:created>
  <dcterms:modified xsi:type="dcterms:W3CDTF">2018-01-26T11:02:21Z</dcterms:modified>
</cp:coreProperties>
</file>